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 b="def" i="def"/>
      <a:tcStyle>
        <a:tcBdr/>
        <a:fill>
          <a:solidFill>
            <a:srgbClr val="E6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E7D3"/>
          </a:solidFill>
        </a:fill>
      </a:tcStyle>
    </a:wholeTbl>
    <a:band2H>
      <a:tcTxStyle b="def" i="def"/>
      <a:tcStyle>
        <a:tcBdr/>
        <a:fill>
          <a:solidFill>
            <a:srgbClr val="F8F3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B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 b="def" i="def"/>
      <a:tcStyle>
        <a:tcBdr/>
        <a:fill>
          <a:solidFill>
            <a:srgbClr val="E6EAF2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Freeform 8"/>
          <p:cNvSpPr/>
          <p:nvPr/>
        </p:nvSpPr>
        <p:spPr>
          <a:xfrm flipH="1" rot="16200000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" name="Text Placeholder 13"/>
          <p:cNvSpPr/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8" name="Freeform 7"/>
          <p:cNvSpPr/>
          <p:nvPr/>
        </p:nvSpPr>
        <p:spPr>
          <a:xfrm flipH="1" rot="10800000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1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23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ground Only: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Freeform 6"/>
          <p:cNvGrpSpPr/>
          <p:nvPr/>
        </p:nvGrpSpPr>
        <p:grpSpPr>
          <a:xfrm>
            <a:off x="0" y="0"/>
            <a:ext cx="24383999" cy="9318283"/>
            <a:chOff x="0" y="0"/>
            <a:chExt cx="24383998" cy="9318282"/>
          </a:xfrm>
        </p:grpSpPr>
        <p:sp>
          <p:nvSpPr>
            <p:cNvPr id="131" name="Shape"/>
            <p:cNvSpPr/>
            <p:nvPr/>
          </p:nvSpPr>
          <p:spPr>
            <a:xfrm flipH="1" rot="5400000">
              <a:off x="7532858" y="-7532859"/>
              <a:ext cx="9318283" cy="2438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1887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132" name="Text"/>
            <p:cNvSpPr txBox="1"/>
            <p:nvPr/>
          </p:nvSpPr>
          <p:spPr>
            <a:xfrm rot="5400000">
              <a:off x="7532858" y="4308479"/>
              <a:ext cx="9318283" cy="7013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34" name="Freeform 4"/>
          <p:cNvSpPr/>
          <p:nvPr/>
        </p:nvSpPr>
        <p:spPr>
          <a:xfrm flipH="1" rot="10800000">
            <a:off x="21237971" y="0"/>
            <a:ext cx="3146029" cy="9419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3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5717" y="8527791"/>
            <a:ext cx="7363370" cy="412377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Freeform 8"/>
          <p:cNvSpPr/>
          <p:nvPr/>
        </p:nvSpPr>
        <p:spPr>
          <a:xfrm flipH="1" rot="16200000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46" name="Text Placeholder 13"/>
          <p:cNvSpPr/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47" name="Freeform 7"/>
          <p:cNvSpPr/>
          <p:nvPr/>
        </p:nvSpPr>
        <p:spPr>
          <a:xfrm flipH="1" rot="10800000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57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66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69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8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</a:p>
        </p:txBody>
      </p:sp>
      <p:sp>
        <p:nvSpPr>
          <p:cNvPr id="18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</a:p>
        </p:txBody>
      </p:sp>
      <p:sp>
        <p:nvSpPr>
          <p:cNvPr id="2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: Emphasi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Rectangle 5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rgbClr val="003D7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3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1663700" y="8053888"/>
            <a:ext cx="21031200" cy="1071063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Freeform 9"/>
          <p:cNvSpPr/>
          <p:nvPr/>
        </p:nvSpPr>
        <p:spPr>
          <a:xfrm flipH="1" rot="10800000">
            <a:off x="18755413" y="0"/>
            <a:ext cx="562859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757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50" name="Freeform 5"/>
          <p:cNvSpPr/>
          <p:nvPr/>
        </p:nvSpPr>
        <p:spPr>
          <a:xfrm flipH="1" rot="16200000">
            <a:off x="15845359" y="5177351"/>
            <a:ext cx="4275535" cy="1280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chemeClr val="accent4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800">
                <a:solidFill>
                  <a:schemeClr val="accent4"/>
                </a:solidFill>
              </a:defRPr>
            </a:lvl3pPr>
            <a:lvl4pPr>
              <a:defRPr sz="2800">
                <a:solidFill>
                  <a:schemeClr val="accent4"/>
                </a:solidFill>
              </a:defRPr>
            </a:lvl4pPr>
            <a:lvl5pPr>
              <a:defRPr sz="2800">
                <a:solidFill>
                  <a:schemeClr val="accent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/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</p:spPr>
        <p:txBody>
          <a:bodyPr anchor="b"/>
          <a:lstStyle/>
          <a:p>
            <a:pPr>
              <a:defRPr sz="28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/>
          <p:nvPr>
            <p:ph type="title"/>
          </p:nvPr>
        </p:nvSpPr>
        <p:spPr>
          <a:xfrm>
            <a:off x="1679575" y="2378940"/>
            <a:ext cx="7864476" cy="173586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90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Body Level One…"/>
          <p:cNvSpPr txBox="1"/>
          <p:nvPr>
            <p:ph type="body" idx="1"/>
          </p:nvPr>
        </p:nvSpPr>
        <p:spPr>
          <a:xfrm>
            <a:off x="1676400" y="730250"/>
            <a:ext cx="21031200" cy="87026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Picture Placeholder 2"/>
          <p:cNvSpPr/>
          <p:nvPr>
            <p:ph type="pic" idx="21"/>
          </p:nvPr>
        </p:nvSpPr>
        <p:spPr>
          <a:xfrm>
            <a:off x="0" y="40866"/>
            <a:ext cx="24384000" cy="136751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1259682" y="4114800"/>
            <a:ext cx="5898356" cy="7623176"/>
          </a:xfrm>
          <a:prstGeom prst="rect">
            <a:avLst/>
          </a:prstGeom>
          <a:solidFill>
            <a:schemeClr val="accent1">
              <a:alpha val="85000"/>
            </a:schemeClr>
          </a:solidFill>
          <a:ln w="25400"/>
        </p:spPr>
        <p:txBody>
          <a:bodyPr lIns="548640" tIns="548640" rIns="548640" bIns="548640"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800">
                <a:solidFill>
                  <a:srgbClr val="FFFFFF"/>
                </a:solidFill>
              </a:defRPr>
            </a:lvl3pPr>
            <a:lvl4pPr>
              <a:defRPr sz="2800">
                <a:solidFill>
                  <a:srgbClr val="FFFFFF"/>
                </a:solidFill>
              </a:defRPr>
            </a:lvl4pPr>
            <a:lvl5pPr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1676400" y="730250"/>
            <a:ext cx="21031200" cy="96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1676400" y="2620216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28448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3020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37592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42164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5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Introduction to AI Applications</a:t>
            </a:r>
          </a:p>
        </p:txBody>
      </p:sp>
      <p:sp>
        <p:nvSpPr>
          <p:cNvPr id="215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  <p:sp>
        <p:nvSpPr>
          <p:cNvPr id="216" name="Text Placeholder 5"/>
          <p:cNvSpPr/>
          <p:nvPr/>
        </p:nvSpPr>
        <p:spPr>
          <a:xfrm>
            <a:off x="1151343" y="10852057"/>
            <a:ext cx="22287777" cy="154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3000"/>
              </a:lnSpc>
              <a:spcBef>
                <a:spcPts val="1600"/>
              </a:spcBef>
              <a:defRPr sz="44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Kartik Hosanagar, Professor of Operations, Information and Decisions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Vision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Vision AI</a:t>
            </a:r>
          </a:p>
        </p:txBody>
      </p:sp>
      <p:pic>
        <p:nvPicPr>
          <p:cNvPr id="25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1026" t="1759" r="1026" b="1759"/>
          <a:stretch>
            <a:fillRect/>
          </a:stretch>
        </p:blipFill>
        <p:spPr>
          <a:xfrm>
            <a:off x="12242863" y="3683000"/>
            <a:ext cx="11359465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961" t="0" r="709" b="0"/>
          <a:stretch>
            <a:fillRect/>
          </a:stretch>
        </p:blipFill>
        <p:spPr>
          <a:xfrm>
            <a:off x="781780" y="3683000"/>
            <a:ext cx="11223639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Language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 AI</a:t>
            </a:r>
          </a:p>
        </p:txBody>
      </p:sp>
      <p:pic>
        <p:nvPicPr>
          <p:cNvPr id="2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304" t="1304" r="1304" b="1304"/>
          <a:stretch>
            <a:fillRect/>
          </a:stretch>
        </p:blipFill>
        <p:spPr>
          <a:xfrm>
            <a:off x="674830" y="3682999"/>
            <a:ext cx="10859639" cy="597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7328" y="3683000"/>
            <a:ext cx="11739975" cy="4637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Customer Journey</a:t>
            </a:r>
          </a:p>
        </p:txBody>
      </p:sp>
      <p:sp>
        <p:nvSpPr>
          <p:cNvPr id="262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263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Journey is often quite non-linear…"/>
          <p:cNvSpPr txBox="1"/>
          <p:nvPr/>
        </p:nvSpPr>
        <p:spPr>
          <a:xfrm>
            <a:off x="1676400" y="9196078"/>
            <a:ext cx="21031200" cy="354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Journey is often quite non-linear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Customer journey + segmentation</a:t>
            </a:r>
          </a:p>
        </p:txBody>
      </p:sp>
      <p:sp>
        <p:nvSpPr>
          <p:cNvPr id="266" name="“Path to Purchase” (Customer Journe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“Path to Purchase” (Customer Journey)</a:t>
            </a:r>
          </a:p>
        </p:txBody>
      </p:sp>
      <p:sp>
        <p:nvSpPr>
          <p:cNvPr id="267" name="Takeaways"/>
          <p:cNvSpPr txBox="1"/>
          <p:nvPr/>
        </p:nvSpPr>
        <p:spPr>
          <a:xfrm>
            <a:off x="1676400" y="8062184"/>
            <a:ext cx="21031200" cy="1106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Takeaways</a:t>
            </a:r>
          </a:p>
        </p:txBody>
      </p:sp>
      <p:sp>
        <p:nvSpPr>
          <p:cNvPr id="268" name="TextBox 15"/>
          <p:cNvSpPr txBox="1"/>
          <p:nvPr/>
        </p:nvSpPr>
        <p:spPr>
          <a:xfrm>
            <a:off x="16545749" y="5893278"/>
            <a:ext cx="2702813" cy="72996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914400">
              <a:defRPr sz="3400">
                <a:solidFill>
                  <a:schemeClr val="accent1"/>
                </a:solidFill>
              </a:defRPr>
            </a:lvl1pPr>
          </a:lstStyle>
          <a:p>
            <a:pPr/>
            <a:r>
              <a:t>If positive</a:t>
            </a:r>
          </a:p>
        </p:txBody>
      </p:sp>
      <p:sp>
        <p:nvSpPr>
          <p:cNvPr id="269" name="Shape"/>
          <p:cNvSpPr/>
          <p:nvPr/>
        </p:nvSpPr>
        <p:spPr>
          <a:xfrm>
            <a:off x="10603327" y="3721422"/>
            <a:ext cx="3177346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>
              <a:satOff val="-56105"/>
              <a:lumOff val="18480"/>
            </a:schemeClr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0" name="Shape"/>
          <p:cNvSpPr/>
          <p:nvPr/>
        </p:nvSpPr>
        <p:spPr>
          <a:xfrm>
            <a:off x="13443205" y="3721422"/>
            <a:ext cx="3177346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1" name="Shape"/>
          <p:cNvSpPr/>
          <p:nvPr/>
        </p:nvSpPr>
        <p:spPr>
          <a:xfrm>
            <a:off x="16308483" y="3721422"/>
            <a:ext cx="3177346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2">
              <a:satOff val="-45443"/>
              <a:lumOff val="16470"/>
            </a:schemeClr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2" name="Shape"/>
          <p:cNvSpPr/>
          <p:nvPr/>
        </p:nvSpPr>
        <p:spPr>
          <a:xfrm>
            <a:off x="19219031" y="3721422"/>
            <a:ext cx="3177346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3" name="Shape"/>
          <p:cNvSpPr/>
          <p:nvPr/>
        </p:nvSpPr>
        <p:spPr>
          <a:xfrm>
            <a:off x="7743578" y="3721422"/>
            <a:ext cx="3177346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>
              <a:satOff val="-56105"/>
              <a:lumOff val="18480"/>
            </a:schemeClr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4" name="Shape"/>
          <p:cNvSpPr/>
          <p:nvPr/>
        </p:nvSpPr>
        <p:spPr>
          <a:xfrm>
            <a:off x="4841781" y="3721422"/>
            <a:ext cx="3177345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>
              <a:satOff val="-56105"/>
              <a:lumOff val="18480"/>
            </a:schemeClr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5" name="Shape"/>
          <p:cNvSpPr/>
          <p:nvPr/>
        </p:nvSpPr>
        <p:spPr>
          <a:xfrm>
            <a:off x="1987623" y="3721422"/>
            <a:ext cx="3177345" cy="1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" y="0"/>
                </a:moveTo>
                <a:lnTo>
                  <a:pt x="17279" y="3"/>
                </a:lnTo>
                <a:lnTo>
                  <a:pt x="21600" y="10849"/>
                </a:lnTo>
                <a:lnTo>
                  <a:pt x="17249" y="21580"/>
                </a:lnTo>
                <a:lnTo>
                  <a:pt x="0" y="21600"/>
                </a:lnTo>
                <a:lnTo>
                  <a:pt x="4233" y="10829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>
              <a:satOff val="-64721"/>
              <a:lumOff val="36960"/>
            </a:schemeClr>
          </a:solidFill>
          <a:ln w="12700">
            <a:miter lim="400000"/>
          </a:ln>
        </p:spPr>
        <p:txBody>
          <a:bodyPr tIns="91439" bIns="91439"/>
          <a:lstStyle/>
          <a:p>
            <a:pPr>
              <a:lnSpc>
                <a:spcPct val="113000"/>
              </a:lnSpc>
              <a:spcBef>
                <a:spcPts val="1600"/>
              </a:spcBef>
              <a:defRPr sz="43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76" name="TextBox 15"/>
          <p:cNvSpPr txBox="1"/>
          <p:nvPr/>
        </p:nvSpPr>
        <p:spPr>
          <a:xfrm>
            <a:off x="2376189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Awareness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of Need</a:t>
            </a:r>
          </a:p>
        </p:txBody>
      </p:sp>
      <p:sp>
        <p:nvSpPr>
          <p:cNvPr id="277" name="TextBox 15"/>
          <p:cNvSpPr txBox="1"/>
          <p:nvPr/>
        </p:nvSpPr>
        <p:spPr>
          <a:xfrm>
            <a:off x="5192247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Identify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Alternatives</a:t>
            </a:r>
          </a:p>
        </p:txBody>
      </p:sp>
      <p:sp>
        <p:nvSpPr>
          <p:cNvPr id="278" name="TextBox 15"/>
          <p:cNvSpPr txBox="1"/>
          <p:nvPr/>
        </p:nvSpPr>
        <p:spPr>
          <a:xfrm>
            <a:off x="7976440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Get Info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About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Alternatives</a:t>
            </a:r>
          </a:p>
        </p:txBody>
      </p:sp>
      <p:sp>
        <p:nvSpPr>
          <p:cNvPr id="279" name="TextBox 15"/>
          <p:cNvSpPr txBox="1"/>
          <p:nvPr/>
        </p:nvSpPr>
        <p:spPr>
          <a:xfrm>
            <a:off x="10925088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Evaluate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Alternatives</a:t>
            </a:r>
          </a:p>
        </p:txBody>
      </p:sp>
      <p:sp>
        <p:nvSpPr>
          <p:cNvPr id="280" name="TextBox 15"/>
          <p:cNvSpPr txBox="1"/>
          <p:nvPr/>
        </p:nvSpPr>
        <p:spPr>
          <a:xfrm>
            <a:off x="13784837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14400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Purchase</a:t>
            </a:r>
          </a:p>
        </p:txBody>
      </p:sp>
      <p:sp>
        <p:nvSpPr>
          <p:cNvPr id="281" name="TextBox 15"/>
          <p:cNvSpPr txBox="1"/>
          <p:nvPr/>
        </p:nvSpPr>
        <p:spPr>
          <a:xfrm>
            <a:off x="16530930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14400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Use</a:t>
            </a:r>
          </a:p>
        </p:txBody>
      </p:sp>
      <p:sp>
        <p:nvSpPr>
          <p:cNvPr id="282" name="TextBox 15"/>
          <p:cNvSpPr txBox="1"/>
          <p:nvPr/>
        </p:nvSpPr>
        <p:spPr>
          <a:xfrm>
            <a:off x="19451893" y="3867608"/>
            <a:ext cx="2702813" cy="14865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Post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Purchase</a:t>
            </a:r>
          </a:p>
          <a:p>
            <a:pPr algn="ctr" defTabSz="914400">
              <a:defRPr sz="3000">
                <a:solidFill>
                  <a:srgbClr val="FFFFFF"/>
                </a:solidFill>
              </a:defRPr>
            </a:pPr>
            <a:r>
              <a:t>Evaluation</a:t>
            </a:r>
          </a:p>
        </p:txBody>
      </p:sp>
      <p:sp>
        <p:nvSpPr>
          <p:cNvPr id="284" name="Connection Line"/>
          <p:cNvSpPr/>
          <p:nvPr/>
        </p:nvSpPr>
        <p:spPr>
          <a:xfrm>
            <a:off x="15228293" y="5781135"/>
            <a:ext cx="5284877" cy="1200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506"/>
                </a:moveTo>
                <a:cubicBezTo>
                  <a:pt x="14969" y="21600"/>
                  <a:pt x="7769" y="21431"/>
                  <a:pt x="0" y="0"/>
                </a:cubicBezTo>
              </a:path>
            </a:pathLst>
          </a:custGeom>
          <a:ln w="101600">
            <a:solidFill>
              <a:schemeClr val="accent6"/>
            </a:solidFill>
            <a:miter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  <p:bldP build="p" bldLvl="5" animBg="1" rev="0" advAuto="0" spid="26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MyMagic+-with-MagicBand-05.jpg" descr="MyMagic+-with-MagicBand-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1882" y="-734392"/>
            <a:ext cx="20650273" cy="137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rapezoid 6"/>
          <p:cNvSpPr/>
          <p:nvPr/>
        </p:nvSpPr>
        <p:spPr>
          <a:xfrm>
            <a:off x="-9042689" y="-705814"/>
            <a:ext cx="26114578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3762" y="0"/>
                </a:lnTo>
                <a:lnTo>
                  <a:pt x="1783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Title 1"/>
          <p:cNvSpPr txBox="1"/>
          <p:nvPr>
            <p:ph type="title"/>
          </p:nvPr>
        </p:nvSpPr>
        <p:spPr>
          <a:xfrm>
            <a:off x="1676400" y="730250"/>
            <a:ext cx="21031200" cy="1735858"/>
          </a:xfrm>
          <a:prstGeom prst="rect">
            <a:avLst/>
          </a:prstGeom>
        </p:spPr>
        <p:txBody>
          <a:bodyPr/>
          <a:lstStyle/>
          <a:p>
            <a:pPr/>
            <a:r>
              <a:t>Disney</a:t>
            </a:r>
          </a:p>
        </p:txBody>
      </p:sp>
      <p:pic>
        <p:nvPicPr>
          <p:cNvPr id="28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0385" y="2739077"/>
            <a:ext cx="12030880" cy="1955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rcRect l="0" t="0" r="2593" b="0"/>
          <a:stretch>
            <a:fillRect/>
          </a:stretch>
        </p:blipFill>
        <p:spPr>
          <a:xfrm>
            <a:off x="1407759" y="5393058"/>
            <a:ext cx="12763084" cy="1015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26" descr="Picture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317" y="7261712"/>
            <a:ext cx="11417463" cy="4967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Operations — traffic flow within the parks and resorts (aggregate level)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Operations — traffic flow within the parks and resorts (aggregate level)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Marketing — understand how “customers” go through the parks and resorts, what rides they take (personalized)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New product development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Understanding customer needs and then making the experience seamless</a:t>
            </a:r>
          </a:p>
        </p:txBody>
      </p:sp>
      <p:sp>
        <p:nvSpPr>
          <p:cNvPr id="294" name="Why Would Disney Collect this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Would Disney Collect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y?…"/>
          <p:cNvSpPr txBox="1"/>
          <p:nvPr>
            <p:ph type="body" sz="half" idx="1"/>
          </p:nvPr>
        </p:nvSpPr>
        <p:spPr>
          <a:xfrm>
            <a:off x="1676400" y="2651477"/>
            <a:ext cx="10674932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Why?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Clarity for retailers of when the trucks will arrive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Many retailers buying frequently by less each time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How?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Using ML to tracking where the trucks were going, weather patterns, traffic patterns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Wanted to route trucks in the most efficient manner</a:t>
            </a:r>
          </a:p>
        </p:txBody>
      </p:sp>
      <p:sp>
        <p:nvSpPr>
          <p:cNvPr id="297" name="Unilever: Real Time Tracking of Tru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Unilever: Real Time Tracking of Trucks</a:t>
            </a:r>
          </a:p>
        </p:txBody>
      </p:sp>
      <p:pic>
        <p:nvPicPr>
          <p:cNvPr id="2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8888" t="0" r="7446" b="1"/>
          <a:stretch>
            <a:fillRect/>
          </a:stretch>
        </p:blipFill>
        <p:spPr>
          <a:xfrm>
            <a:off x="13141775" y="2416461"/>
            <a:ext cx="9902782" cy="7427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tart with the “why?”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Start with the “why?”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What customer needs are you solving?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Then start thinking about the data assets that are necessary to best solve the problem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Always keep the ROI (return on investment) in sight</a:t>
            </a:r>
          </a:p>
        </p:txBody>
      </p:sp>
      <p:sp>
        <p:nvSpPr>
          <p:cNvPr id="301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Making the Customer Journey Shorter</a:t>
            </a:r>
          </a:p>
        </p:txBody>
      </p:sp>
      <p:sp>
        <p:nvSpPr>
          <p:cNvPr id="304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305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redicting the Customer Jour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Predicting the Customer Journey</a:t>
            </a:r>
          </a:p>
        </p:txBody>
      </p:sp>
      <p:pic>
        <p:nvPicPr>
          <p:cNvPr id="3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471" y="6060318"/>
            <a:ext cx="10543516" cy="5271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343" t="3567" r="0" b="0"/>
          <a:stretch>
            <a:fillRect/>
          </a:stretch>
        </p:blipFill>
        <p:spPr>
          <a:xfrm>
            <a:off x="4815284" y="2707767"/>
            <a:ext cx="14753431" cy="3040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2703550" y="6060352"/>
            <a:ext cx="10076952" cy="5271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  <p:bldP build="whole" bldLvl="1" animBg="1" rev="0" advAuto="0" spid="310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urse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Introduction</a:t>
            </a:r>
          </a:p>
        </p:txBody>
      </p:sp>
      <p:sp>
        <p:nvSpPr>
          <p:cNvPr id="219" name="AI in Marketing…"/>
          <p:cNvSpPr txBox="1"/>
          <p:nvPr>
            <p:ph type="body" idx="1"/>
          </p:nvPr>
        </p:nvSpPr>
        <p:spPr>
          <a:xfrm>
            <a:off x="1676400" y="3667871"/>
            <a:ext cx="21031200" cy="8014775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AI in Marketing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AI and the Customer Journey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Personalization on the Web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AI in Finance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Discussions with Data and AI practitioners </a:t>
            </a:r>
          </a:p>
        </p:txBody>
      </p:sp>
      <p:sp>
        <p:nvSpPr>
          <p:cNvPr id="220" name="AI Applications in Marketing Function and in the Financial Services Industry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AI Applications in Marketing Function and in the Financial Services 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p" bldLvl="5" animBg="1" rev="0" advAuto="0" spid="219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Making the Journey Shorter: Vision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the Journey Shorter: Vision AI</a:t>
            </a:r>
          </a:p>
        </p:txBody>
      </p:sp>
      <p:pic>
        <p:nvPicPr>
          <p:cNvPr id="31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2895" b="0"/>
          <a:stretch>
            <a:fillRect/>
          </a:stretch>
        </p:blipFill>
        <p:spPr>
          <a:xfrm>
            <a:off x="7065908" y="2464415"/>
            <a:ext cx="9472212" cy="41422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Group"/>
          <p:cNvGrpSpPr/>
          <p:nvPr/>
        </p:nvGrpSpPr>
        <p:grpSpPr>
          <a:xfrm>
            <a:off x="2116255" y="7228201"/>
            <a:ext cx="20151489" cy="5080001"/>
            <a:chOff x="0" y="0"/>
            <a:chExt cx="20151487" cy="5080000"/>
          </a:xfrm>
        </p:grpSpPr>
        <p:pic>
          <p:nvPicPr>
            <p:cNvPr id="314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608" t="0" r="0" b="0"/>
            <a:stretch>
              <a:fillRect/>
            </a:stretch>
          </p:blipFill>
          <p:spPr>
            <a:xfrm>
              <a:off x="0" y="0"/>
              <a:ext cx="8918551" cy="508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452020" y="0"/>
              <a:ext cx="10699468" cy="508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Making the Journey Shor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the Journey Shorter</a:t>
            </a:r>
          </a:p>
        </p:txBody>
      </p:sp>
      <p:pic>
        <p:nvPicPr>
          <p:cNvPr id="3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6692" y="2747840"/>
            <a:ext cx="7599182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0688" y="2832253"/>
            <a:ext cx="13549515" cy="9033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Making the Journey Shorter: Voice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the Journey Shorter: Voice AI</a:t>
            </a:r>
          </a:p>
        </p:txBody>
      </p:sp>
      <p:pic>
        <p:nvPicPr>
          <p:cNvPr id="32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8628" y="4318000"/>
            <a:ext cx="10159999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8237" r="4789" b="8236"/>
          <a:stretch>
            <a:fillRect/>
          </a:stretch>
        </p:blipFill>
        <p:spPr>
          <a:xfrm>
            <a:off x="1454952" y="4253111"/>
            <a:ext cx="10593395" cy="520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Moving Upstream in the Customer Journey</a:t>
            </a:r>
          </a:p>
        </p:txBody>
      </p:sp>
      <p:sp>
        <p:nvSpPr>
          <p:cNvPr id="327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328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Moving Up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Upstream</a:t>
            </a:r>
          </a:p>
        </p:txBody>
      </p:sp>
      <p:pic>
        <p:nvPicPr>
          <p:cNvPr id="33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9404" y="2698050"/>
            <a:ext cx="7409613" cy="2924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6599" y="5972225"/>
            <a:ext cx="10975349" cy="602476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Prime Users:…"/>
          <p:cNvSpPr txBox="1"/>
          <p:nvPr>
            <p:ph type="body" sz="quarter" idx="1"/>
          </p:nvPr>
        </p:nvSpPr>
        <p:spPr>
          <a:xfrm>
            <a:off x="13295962" y="5939375"/>
            <a:ext cx="9211112" cy="4225936"/>
          </a:xfrm>
          <a:prstGeom prst="rect">
            <a:avLst/>
          </a:prstGeom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Prime Users:</a:t>
            </a:r>
          </a:p>
          <a:p>
            <a:pPr lvl="1" marL="481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Amazon/Google: 88/12</a:t>
            </a:r>
          </a:p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Non-Prime Users:</a:t>
            </a:r>
          </a:p>
          <a:p>
            <a:pPr lvl="1" marL="481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Amazon/Google: 50/50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  <p:bldP build="whole" bldLvl="1" animBg="1" rev="0" advAuto="0" spid="333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oving Up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Upstream</a:t>
            </a:r>
          </a:p>
        </p:txBody>
      </p:sp>
      <p:pic>
        <p:nvPicPr>
          <p:cNvPr id="33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8628" y="4318000"/>
            <a:ext cx="10159999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8237" r="4789" b="8236"/>
          <a:stretch>
            <a:fillRect/>
          </a:stretch>
        </p:blipFill>
        <p:spPr>
          <a:xfrm>
            <a:off x="1454952" y="4253111"/>
            <a:ext cx="10593395" cy="520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060803" y="698198"/>
            <a:ext cx="10262337" cy="11899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ntertai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Entertainment</a:t>
            </a:r>
          </a:p>
        </p:txBody>
      </p:sp>
      <p:pic>
        <p:nvPicPr>
          <p:cNvPr id="34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918" t="1268" r="1618" b="1268"/>
          <a:stretch>
            <a:fillRect/>
          </a:stretch>
        </p:blipFill>
        <p:spPr>
          <a:xfrm>
            <a:off x="6885781" y="2511448"/>
            <a:ext cx="10612373" cy="9674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Healthcare - Who Owns the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Healthcare - Who Owns the Data?</a:t>
            </a:r>
          </a:p>
        </p:txBody>
      </p:sp>
      <p:pic>
        <p:nvPicPr>
          <p:cNvPr id="34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6063" t="0" r="0" b="2845"/>
          <a:stretch>
            <a:fillRect/>
          </a:stretch>
        </p:blipFill>
        <p:spPr>
          <a:xfrm>
            <a:off x="4590044" y="2602489"/>
            <a:ext cx="8118322" cy="4660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5101" y="4011544"/>
            <a:ext cx="10036383" cy="653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rcRect l="0" t="0" r="0" b="4642"/>
          <a:stretch>
            <a:fillRect/>
          </a:stretch>
        </p:blipFill>
        <p:spPr>
          <a:xfrm>
            <a:off x="1392516" y="7539390"/>
            <a:ext cx="11345111" cy="493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he customer journey doesn’t stop once somebody purchases…"/>
          <p:cNvSpPr txBox="1"/>
          <p:nvPr>
            <p:ph type="body" sz="quarter" idx="1"/>
          </p:nvPr>
        </p:nvSpPr>
        <p:spPr>
          <a:xfrm>
            <a:off x="1676400" y="2651477"/>
            <a:ext cx="21031200" cy="2850580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 customer journey doesn’t stop once somebody purchases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There are other purchases that somebody can make</a:t>
            </a:r>
          </a:p>
        </p:txBody>
      </p:sp>
      <p:sp>
        <p:nvSpPr>
          <p:cNvPr id="350" name="Upstream and Then, Down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Upstream and Then, Downstream</a:t>
            </a:r>
          </a:p>
        </p:txBody>
      </p:sp>
      <p:pic>
        <p:nvPicPr>
          <p:cNvPr id="3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1070" y="5832404"/>
            <a:ext cx="8622561" cy="643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9105" y="5649626"/>
            <a:ext cx="10203380" cy="4496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2"/>
      <p:bldP build="p" bldLvl="5" animBg="1" rev="0" advAuto="0" spid="349" grpId="1"/>
      <p:bldP build="whole" bldLvl="1" animBg="1" rev="0" advAuto="0" spid="351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23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224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“For every dollar you spend in a hotel, …, you spend three dollars in the city.…Where you eat, entertainment, what you do all day.…"/>
          <p:cNvSpPr txBox="1"/>
          <p:nvPr>
            <p:ph type="body" sz="half" idx="1"/>
          </p:nvPr>
        </p:nvSpPr>
        <p:spPr>
          <a:xfrm>
            <a:off x="1676400" y="2651477"/>
            <a:ext cx="10858232" cy="9794192"/>
          </a:xfrm>
          <a:prstGeom prst="rect">
            <a:avLst/>
          </a:prstGeom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/>
            </a:pPr>
            <a:r>
              <a:t>“For every dollar you spend in a hotel, …, you spend three dollars in the city.…Where you eat, entertainment, what you do all day. </a:t>
            </a:r>
          </a:p>
          <a:p>
            <a:pPr lvl="1" indent="0">
              <a:lnSpc>
                <a:spcPct val="110000"/>
              </a:lnSpc>
              <a:spcBef>
                <a:spcPts val="3000"/>
              </a:spcBef>
              <a:defRPr sz="4800"/>
            </a:pPr>
            <a:r>
              <a:t>And so we think that’s probably, long term, the biggest opportunity…” </a:t>
            </a:r>
          </a:p>
          <a:p>
            <a:pPr lvl="8" marL="0" indent="3048000" algn="r">
              <a:lnSpc>
                <a:spcPct val="110000"/>
              </a:lnSpc>
              <a:spcBef>
                <a:spcPts val="3000"/>
              </a:spcBef>
              <a:buSzTx/>
              <a:buNone/>
              <a:defRPr sz="4800"/>
            </a:pPr>
            <a:r>
              <a:t>– Brian Chesky</a:t>
            </a:r>
          </a:p>
        </p:txBody>
      </p:sp>
      <p:sp>
        <p:nvSpPr>
          <p:cNvPr id="355" name="Airbnb Experi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Airbnb Experiences</a:t>
            </a:r>
          </a:p>
        </p:txBody>
      </p:sp>
      <p:pic>
        <p:nvPicPr>
          <p:cNvPr id="356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0869" y="2729113"/>
            <a:ext cx="9638920" cy="9638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opif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Shopify</a:t>
            </a:r>
          </a:p>
        </p:txBody>
      </p:sp>
      <p:pic>
        <p:nvPicPr>
          <p:cNvPr id="3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7039" y="6480880"/>
            <a:ext cx="3128921" cy="164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87837" y="2512034"/>
            <a:ext cx="8001001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12667" r="0" b="1560"/>
          <a:stretch>
            <a:fillRect/>
          </a:stretch>
        </p:blipFill>
        <p:spPr>
          <a:xfrm>
            <a:off x="2295162" y="8175878"/>
            <a:ext cx="7620001" cy="4084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3212" t="2811" r="4508" b="0"/>
          <a:stretch>
            <a:fillRect/>
          </a:stretch>
        </p:blipFill>
        <p:spPr>
          <a:xfrm>
            <a:off x="14087836" y="8174886"/>
            <a:ext cx="8001001" cy="4086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95162" y="2510712"/>
            <a:ext cx="7620001" cy="4003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"/>
      <p:bldP build="whole" bldLvl="1" animBg="1" rev="0" advAuto="0" spid="361" grpId="2"/>
      <p:bldP build="whole" bldLvl="1" animBg="1" rev="0" advAuto="0" spid="362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Picture 2"/>
          <p:cNvGrpSpPr/>
          <p:nvPr/>
        </p:nvGrpSpPr>
        <p:grpSpPr>
          <a:xfrm>
            <a:off x="4892424" y="2534604"/>
            <a:ext cx="14599152" cy="8646792"/>
            <a:chOff x="0" y="0"/>
            <a:chExt cx="14599150" cy="8646790"/>
          </a:xfrm>
        </p:grpSpPr>
        <p:pic>
          <p:nvPicPr>
            <p:cNvPr id="365" name="image59.jpeg" descr="image59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761" t="0" r="17521" b="0"/>
            <a:stretch>
              <a:fillRect/>
            </a:stretch>
          </p:blipFill>
          <p:spPr>
            <a:xfrm>
              <a:off x="22585" y="22585"/>
              <a:ext cx="14553981" cy="8601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Rectangle"/>
            <p:cNvSpPr/>
            <p:nvPr/>
          </p:nvSpPr>
          <p:spPr>
            <a:xfrm>
              <a:off x="0" y="0"/>
              <a:ext cx="14599151" cy="8646791"/>
            </a:xfrm>
            <a:prstGeom prst="rect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an you play a role upstream and downstream in your customer’s journey?…"/>
          <p:cNvSpPr txBox="1"/>
          <p:nvPr/>
        </p:nvSpPr>
        <p:spPr>
          <a:xfrm>
            <a:off x="1676400" y="3665537"/>
            <a:ext cx="21031200" cy="827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Can you play a role upstream and downstream in your customer’s journey?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Can you predict the next customer journey?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Can you shorten the customer journey?</a:t>
            </a:r>
          </a:p>
        </p:txBody>
      </p:sp>
      <p:sp>
        <p:nvSpPr>
          <p:cNvPr id="370" name="Your AI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AI Applications</a:t>
            </a:r>
          </a:p>
        </p:txBody>
      </p:sp>
      <p:sp>
        <p:nvSpPr>
          <p:cNvPr id="371" name="What role are you playing?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What role are you playing?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Recognizing New Forms of Risk with Machine Intelligence</a:t>
            </a:r>
          </a:p>
        </p:txBody>
      </p:sp>
      <p:sp>
        <p:nvSpPr>
          <p:cNvPr id="374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375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mazon scraps secret AI recruiting tool…"/>
          <p:cNvSpPr txBox="1"/>
          <p:nvPr/>
        </p:nvSpPr>
        <p:spPr>
          <a:xfrm>
            <a:off x="1676400" y="3665537"/>
            <a:ext cx="21031200" cy="30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Amazon scraps secret AI recruiting tool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The AI tool ended up being biased against women</a:t>
            </a:r>
          </a:p>
        </p:txBody>
      </p:sp>
      <p:sp>
        <p:nvSpPr>
          <p:cNvPr id="378" name="New Forms of Risk with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Forms of Risk with Machine Learning</a:t>
            </a:r>
          </a:p>
        </p:txBody>
      </p:sp>
      <p:sp>
        <p:nvSpPr>
          <p:cNvPr id="379" name="Understanding where the data is from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Understanding where the data is from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715" y="7105060"/>
            <a:ext cx="19712747" cy="2604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2"/>
      <p:bldP build="p" bldLvl="5" animBg="1" rev="0" advAuto="0" spid="37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New Forms of Risk with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Forms of Risk with Machine Learning</a:t>
            </a:r>
          </a:p>
        </p:txBody>
      </p:sp>
      <p:sp>
        <p:nvSpPr>
          <p:cNvPr id="383" name="Datasets and privacy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Datasets and privacy</a:t>
            </a:r>
          </a:p>
        </p:txBody>
      </p:sp>
      <p:pic>
        <p:nvPicPr>
          <p:cNvPr id="38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620" y="3875478"/>
            <a:ext cx="10605725" cy="768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08706" y="3981515"/>
            <a:ext cx="12231273" cy="1198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2"/>
      <p:bldP build="whole" bldLvl="1" animBg="1" rev="0" advAuto="0" spid="38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New Forms of Risk with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Forms of Risk with Machine Learning</a:t>
            </a:r>
          </a:p>
        </p:txBody>
      </p:sp>
      <p:sp>
        <p:nvSpPr>
          <p:cNvPr id="388" name="How are you using machine learning?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How are you using machine learning?</a:t>
            </a:r>
          </a:p>
        </p:txBody>
      </p:sp>
      <p:sp>
        <p:nvSpPr>
          <p:cNvPr id="389" name="How often is your data getting updated?…"/>
          <p:cNvSpPr txBox="1"/>
          <p:nvPr/>
        </p:nvSpPr>
        <p:spPr>
          <a:xfrm>
            <a:off x="1676400" y="3665537"/>
            <a:ext cx="21031200" cy="7115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How often is your data getting updated?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What parts of customer behavior are sticky and which parts have changed?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There is no data for “free”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You need a proactive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Organizational Structure for Analytics</a:t>
            </a:r>
          </a:p>
        </p:txBody>
      </p:sp>
      <p:sp>
        <p:nvSpPr>
          <p:cNvPr id="392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393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Four Mai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 Main Models</a:t>
            </a:r>
          </a:p>
        </p:txBody>
      </p:sp>
      <p:grpSp>
        <p:nvGrpSpPr>
          <p:cNvPr id="409" name="Content Placeholder 2"/>
          <p:cNvGrpSpPr/>
          <p:nvPr/>
        </p:nvGrpSpPr>
        <p:grpSpPr>
          <a:xfrm>
            <a:off x="7503680" y="2660440"/>
            <a:ext cx="9376640" cy="9376640"/>
            <a:chOff x="0" y="0"/>
            <a:chExt cx="9376638" cy="9376638"/>
          </a:xfrm>
        </p:grpSpPr>
        <p:sp>
          <p:nvSpPr>
            <p:cNvPr id="396" name="Polygon"/>
            <p:cNvSpPr/>
            <p:nvPr/>
          </p:nvSpPr>
          <p:spPr>
            <a:xfrm>
              <a:off x="0" y="0"/>
              <a:ext cx="9376639" cy="9376639"/>
            </a:xfrm>
            <a:prstGeom prst="diamond">
              <a:avLst/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514350">
                <a:lnSpc>
                  <a:spcPct val="90000"/>
                </a:lnSpc>
                <a:spcBef>
                  <a:spcPts val="500"/>
                </a:spcBef>
                <a:defRPr sz="15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0780" y="890780"/>
              <a:ext cx="3656888" cy="3656888"/>
              <a:chOff x="0" y="0"/>
              <a:chExt cx="3656887" cy="3656887"/>
            </a:xfrm>
          </p:grpSpPr>
          <p:sp>
            <p:nvSpPr>
              <p:cNvPr id="397" name="Rounded Rectangle"/>
              <p:cNvSpPr/>
              <p:nvPr/>
            </p:nvSpPr>
            <p:spPr>
              <a:xfrm>
                <a:off x="0" y="0"/>
                <a:ext cx="3656888" cy="3656888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398" name="Centralized Model"/>
              <p:cNvSpPr txBox="1"/>
              <p:nvPr/>
            </p:nvSpPr>
            <p:spPr>
              <a:xfrm>
                <a:off x="178513" y="956172"/>
                <a:ext cx="3299862" cy="174454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sz="4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Centralized Model</a:t>
                </a:r>
              </a:p>
            </p:txBody>
          </p:sp>
        </p:grpSp>
        <p:grpSp>
          <p:nvGrpSpPr>
            <p:cNvPr id="402" name="Group"/>
            <p:cNvGrpSpPr/>
            <p:nvPr/>
          </p:nvGrpSpPr>
          <p:grpSpPr>
            <a:xfrm>
              <a:off x="4828969" y="890780"/>
              <a:ext cx="3656888" cy="3656888"/>
              <a:chOff x="0" y="0"/>
              <a:chExt cx="3656887" cy="3656887"/>
            </a:xfrm>
          </p:grpSpPr>
          <p:sp>
            <p:nvSpPr>
              <p:cNvPr id="400" name="Rounded Rectangle"/>
              <p:cNvSpPr/>
              <p:nvPr/>
            </p:nvSpPr>
            <p:spPr>
              <a:xfrm>
                <a:off x="0" y="0"/>
                <a:ext cx="3656888" cy="3656888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401" name="Center of Excellence (COE) Model"/>
              <p:cNvSpPr txBox="1"/>
              <p:nvPr/>
            </p:nvSpPr>
            <p:spPr>
              <a:xfrm>
                <a:off x="178512" y="233435"/>
                <a:ext cx="3299862" cy="319001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sz="4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Center of Excellence (COE) Model</a:t>
                </a:r>
              </a:p>
            </p:txBody>
          </p:sp>
        </p:grpSp>
        <p:grpSp>
          <p:nvGrpSpPr>
            <p:cNvPr id="405" name="Group"/>
            <p:cNvGrpSpPr/>
            <p:nvPr/>
          </p:nvGrpSpPr>
          <p:grpSpPr>
            <a:xfrm>
              <a:off x="890780" y="4828969"/>
              <a:ext cx="3656888" cy="3656888"/>
              <a:chOff x="0" y="0"/>
              <a:chExt cx="3656887" cy="3656887"/>
            </a:xfrm>
          </p:grpSpPr>
          <p:sp>
            <p:nvSpPr>
              <p:cNvPr id="403" name="Rounded Rectangle"/>
              <p:cNvSpPr/>
              <p:nvPr/>
            </p:nvSpPr>
            <p:spPr>
              <a:xfrm>
                <a:off x="0" y="0"/>
                <a:ext cx="3656888" cy="3656888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404" name="Functional Model"/>
              <p:cNvSpPr txBox="1"/>
              <p:nvPr/>
            </p:nvSpPr>
            <p:spPr>
              <a:xfrm>
                <a:off x="178513" y="956171"/>
                <a:ext cx="3299862" cy="174454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sz="4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Functional Model</a:t>
                </a:r>
              </a:p>
            </p:txBody>
          </p:sp>
        </p:grpSp>
        <p:grpSp>
          <p:nvGrpSpPr>
            <p:cNvPr id="408" name="Group"/>
            <p:cNvGrpSpPr/>
            <p:nvPr/>
          </p:nvGrpSpPr>
          <p:grpSpPr>
            <a:xfrm>
              <a:off x="4828969" y="4828969"/>
              <a:ext cx="3656888" cy="3656888"/>
              <a:chOff x="0" y="0"/>
              <a:chExt cx="3656887" cy="3656887"/>
            </a:xfrm>
          </p:grpSpPr>
          <p:sp>
            <p:nvSpPr>
              <p:cNvPr id="406" name="Rounded Rectangle"/>
              <p:cNvSpPr/>
              <p:nvPr/>
            </p:nvSpPr>
            <p:spPr>
              <a:xfrm>
                <a:off x="0" y="0"/>
                <a:ext cx="3656888" cy="3656888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407" name="Dispersed Model"/>
              <p:cNvSpPr txBox="1"/>
              <p:nvPr/>
            </p:nvSpPr>
            <p:spPr>
              <a:xfrm>
                <a:off x="178512" y="956171"/>
                <a:ext cx="3299862" cy="174454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sz="4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Dispersed Model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I Applications are Ma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Applications are Many</a:t>
            </a:r>
          </a:p>
        </p:txBody>
      </p:sp>
      <p:pic>
        <p:nvPicPr>
          <p:cNvPr id="22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2013" y="3288684"/>
            <a:ext cx="11374299" cy="198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547"/>
          <a:stretch>
            <a:fillRect/>
          </a:stretch>
        </p:blipFill>
        <p:spPr>
          <a:xfrm>
            <a:off x="13994392" y="4354786"/>
            <a:ext cx="8975732" cy="306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50615" y="9478579"/>
            <a:ext cx="9906905" cy="237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2539" y="7789551"/>
            <a:ext cx="12200166" cy="1749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8" grpId="1"/>
      <p:bldP build="whole" bldLvl="1" animBg="1" rev="0" advAuto="0" spid="230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entralized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Centralized Model</a:t>
            </a:r>
          </a:p>
        </p:txBody>
      </p:sp>
      <p:sp>
        <p:nvSpPr>
          <p:cNvPr id="412" name="A core unit serves the entire company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A core unit serves the entire company</a:t>
            </a:r>
          </a:p>
        </p:txBody>
      </p:sp>
      <p:sp>
        <p:nvSpPr>
          <p:cNvPr id="413" name="Advantages…"/>
          <p:cNvSpPr txBox="1"/>
          <p:nvPr/>
        </p:nvSpPr>
        <p:spPr>
          <a:xfrm>
            <a:off x="1676400" y="3665537"/>
            <a:ext cx="21031200" cy="897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Ability to work on cross-functional projects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Share ideas across analysts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High level of dependability for the company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Disadvantages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Workload and time constraints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Agility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enter of Excellence (CoE)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Center of Excellence (CoE) Model</a:t>
            </a:r>
          </a:p>
        </p:txBody>
      </p:sp>
      <p:sp>
        <p:nvSpPr>
          <p:cNvPr id="416" name="Analysts are based in business units and their activities are coordinated with a small central group"/>
          <p:cNvSpPr txBox="1"/>
          <p:nvPr/>
        </p:nvSpPr>
        <p:spPr>
          <a:xfrm>
            <a:off x="1676400" y="2559573"/>
            <a:ext cx="21031200" cy="1789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Analysts are based in business units and their activities are coordinated with a small central group</a:t>
            </a:r>
          </a:p>
        </p:txBody>
      </p:sp>
      <p:sp>
        <p:nvSpPr>
          <p:cNvPr id="417" name="Advantages…"/>
          <p:cNvSpPr txBox="1"/>
          <p:nvPr/>
        </p:nvSpPr>
        <p:spPr>
          <a:xfrm>
            <a:off x="1676400" y="4419594"/>
            <a:ext cx="21031200" cy="8221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Training is centralized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Coordination among teams is facilitated by one group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Disadvantages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CoE may not have enough control  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Is there support within the org?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unctiona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 Model</a:t>
            </a:r>
          </a:p>
        </p:txBody>
      </p:sp>
      <p:sp>
        <p:nvSpPr>
          <p:cNvPr id="420" name="Analysts are placed within function(s) that dominate the analytics activity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Analysts are placed within function(s) that dominate the analytics activity</a:t>
            </a:r>
          </a:p>
        </p:txBody>
      </p:sp>
      <p:sp>
        <p:nvSpPr>
          <p:cNvPr id="421" name="Advantages…"/>
          <p:cNvSpPr txBox="1"/>
          <p:nvPr/>
        </p:nvSpPr>
        <p:spPr>
          <a:xfrm>
            <a:off x="1676400" y="3665537"/>
            <a:ext cx="21031200" cy="897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Analytics is concentrated where it can benefit the most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Disadvantages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Other functions may not get the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Dispersed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Dispersed Model</a:t>
            </a:r>
          </a:p>
        </p:txBody>
      </p:sp>
      <p:sp>
        <p:nvSpPr>
          <p:cNvPr id="424" name="Analysts are simply spread throughout the organization with no centralized support"/>
          <p:cNvSpPr txBox="1"/>
          <p:nvPr/>
        </p:nvSpPr>
        <p:spPr>
          <a:xfrm>
            <a:off x="1676400" y="2559573"/>
            <a:ext cx="21031200" cy="1789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Analysts are simply spread throughout the organization with no centralized support</a:t>
            </a:r>
          </a:p>
        </p:txBody>
      </p:sp>
      <p:sp>
        <p:nvSpPr>
          <p:cNvPr id="425" name="Advantages…"/>
          <p:cNvSpPr txBox="1"/>
          <p:nvPr/>
        </p:nvSpPr>
        <p:spPr>
          <a:xfrm>
            <a:off x="1676400" y="4419594"/>
            <a:ext cx="21031200" cy="8221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Some units may get to use analytics as they need it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Disadvantages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Many — this is not really a model at all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It depends on the needs of the organization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It depends on the needs of the organization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Some amount of centralization is necessary as it helps with efficiency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Constantly monitor if the model is congruent with the analytics maturity level of the organization</a:t>
            </a:r>
          </a:p>
        </p:txBody>
      </p:sp>
      <p:sp>
        <p:nvSpPr>
          <p:cNvPr id="428" name="Which Model to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Model to Use?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A Template for AI Transformation</a:t>
            </a:r>
          </a:p>
        </p:txBody>
      </p:sp>
      <p:sp>
        <p:nvSpPr>
          <p:cNvPr id="431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Raghuram Iyengar, Miers-Bush, W’1885 Professor, Professor of Marketing and Faculty Director of Wharton Customer Analytics</a:t>
            </a:r>
          </a:p>
        </p:txBody>
      </p:sp>
      <p:sp>
        <p:nvSpPr>
          <p:cNvPr id="432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AI Applications in Marketing &amp; 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et up an AI brain trust of 8-12 people in the organization (insiders and outsiders)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Set up an AI brain trust of 8-12 people in the organization (insiders and outsiders)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Brain trust identifies data assets within the organization and a set of activities that you can automate using ML/AI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Classify them into short-term and long-term initiatives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Construct a ML portfolio related to the short-term and long-term projects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Maybe 4-5 short-term and at least 1 long-term project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Figure out how the AI team will fit into the organization chart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Set up a risk management or audit process</a:t>
            </a:r>
          </a:p>
        </p:txBody>
      </p:sp>
      <p:sp>
        <p:nvSpPr>
          <p:cNvPr id="435" name="A Template for AI Trans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Template for AI Transformation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2"/>
          <p:cNvSpPr/>
          <p:nvPr/>
        </p:nvSpPr>
        <p:spPr>
          <a:xfrm>
            <a:off x="9448800" y="1828800"/>
            <a:ext cx="5486400" cy="60872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Voice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Voice AI</a:t>
            </a:r>
          </a:p>
        </p:txBody>
      </p:sp>
      <p:pic>
        <p:nvPicPr>
          <p:cNvPr id="2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8237" r="0" b="0"/>
          <a:stretch>
            <a:fillRect/>
          </a:stretch>
        </p:blipFill>
        <p:spPr>
          <a:xfrm>
            <a:off x="1601468" y="2691749"/>
            <a:ext cx="7821845" cy="4162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1468" y="6853177"/>
            <a:ext cx="7822010" cy="3911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87443" y="2431956"/>
            <a:ext cx="14220228" cy="8852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2"/>
      <p:bldP build="whole" bldLvl="1" animBg="1" rev="0" advAuto="0" spid="23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Voice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Voice AI</a:t>
            </a:r>
          </a:p>
        </p:txBody>
      </p:sp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6239" y="2582679"/>
            <a:ext cx="21231522" cy="9607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Voice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Voice AI</a:t>
            </a:r>
          </a:p>
        </p:txBody>
      </p:sp>
      <p:pic>
        <p:nvPicPr>
          <p:cNvPr id="24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5809" y="2634434"/>
            <a:ext cx="16912382" cy="9428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Vision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Vision AI</a:t>
            </a:r>
          </a:p>
        </p:txBody>
      </p:sp>
      <p:pic>
        <p:nvPicPr>
          <p:cNvPr id="24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5939" t="0" r="5939" b="0"/>
          <a:stretch>
            <a:fillRect/>
          </a:stretch>
        </p:blipFill>
        <p:spPr>
          <a:xfrm>
            <a:off x="1424507" y="3774876"/>
            <a:ext cx="10922002" cy="6166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" name="Group"/>
          <p:cNvGrpSpPr/>
          <p:nvPr/>
        </p:nvGrpSpPr>
        <p:grpSpPr>
          <a:xfrm>
            <a:off x="12408202" y="3477079"/>
            <a:ext cx="10922000" cy="6761843"/>
            <a:chOff x="0" y="0"/>
            <a:chExt cx="10921999" cy="6761842"/>
          </a:xfrm>
        </p:grpSpPr>
        <p:pic>
          <p:nvPicPr>
            <p:cNvPr id="245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8282" b="0"/>
            <a:stretch>
              <a:fillRect/>
            </a:stretch>
          </p:blipFill>
          <p:spPr>
            <a:xfrm>
              <a:off x="0" y="0"/>
              <a:ext cx="3935270" cy="6761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4774" t="0" r="1605" b="0"/>
            <a:stretch>
              <a:fillRect/>
            </a:stretch>
          </p:blipFill>
          <p:spPr>
            <a:xfrm>
              <a:off x="4269325" y="0"/>
              <a:ext cx="6652675" cy="6761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Vision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Vision AI</a:t>
            </a:r>
          </a:p>
        </p:txBody>
      </p:sp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62"/>
          <a:stretch>
            <a:fillRect/>
          </a:stretch>
        </p:blipFill>
        <p:spPr>
          <a:xfrm>
            <a:off x="12333073" y="3556000"/>
            <a:ext cx="10667921" cy="660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926" y="3556000"/>
            <a:ext cx="10782046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arton 2016 16:9">
  <a:themeElements>
    <a:clrScheme name="Wharton 2016 16:9">
      <a:dk1>
        <a:srgbClr val="2D2C41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arton 2016 16:9">
  <a:themeElements>
    <a:clrScheme name="Wharton 2016 16: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